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7" r:id="rId1"/>
    <p:sldMasterId id="2147483764" r:id="rId2"/>
    <p:sldMasterId id="2147483770" r:id="rId3"/>
  </p:sldMasterIdLst>
  <p:notesMasterIdLst>
    <p:notesMasterId r:id="rId19"/>
  </p:notesMasterIdLst>
  <p:handoutMasterIdLst>
    <p:handoutMasterId r:id="rId20"/>
  </p:handoutMasterIdLst>
  <p:sldIdLst>
    <p:sldId id="293" r:id="rId4"/>
    <p:sldId id="294" r:id="rId5"/>
    <p:sldId id="320" r:id="rId6"/>
    <p:sldId id="333" r:id="rId7"/>
    <p:sldId id="334" r:id="rId8"/>
    <p:sldId id="335" r:id="rId9"/>
    <p:sldId id="329" r:id="rId10"/>
    <p:sldId id="330" r:id="rId11"/>
    <p:sldId id="325" r:id="rId12"/>
    <p:sldId id="328" r:id="rId13"/>
    <p:sldId id="336" r:id="rId14"/>
    <p:sldId id="337" r:id="rId15"/>
    <p:sldId id="338" r:id="rId16"/>
    <p:sldId id="339" r:id="rId17"/>
    <p:sldId id="276" r:id="rId18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145" userDrawn="1">
          <p15:clr>
            <a:srgbClr val="A4A3A4"/>
          </p15:clr>
        </p15:guide>
        <p15:guide id="4" pos="5628">
          <p15:clr>
            <a:srgbClr val="A4A3A4"/>
          </p15:clr>
        </p15:guide>
        <p15:guide id="7" pos="5057" userDrawn="1">
          <p15:clr>
            <a:srgbClr val="A4A3A4"/>
          </p15:clr>
        </p15:guide>
        <p15:guide id="8" orient="horz" pos="604">
          <p15:clr>
            <a:srgbClr val="A4A3A4"/>
          </p15:clr>
        </p15:guide>
        <p15:guide id="10" orient="horz" pos="384">
          <p15:clr>
            <a:srgbClr val="A4A3A4"/>
          </p15:clr>
        </p15:guide>
        <p15:guide id="12" orient="horz" pos="2881">
          <p15:clr>
            <a:srgbClr val="A4A3A4"/>
          </p15:clr>
        </p15:guide>
        <p15:guide id="13" orient="horz" pos="1746">
          <p15:clr>
            <a:srgbClr val="A4A3A4"/>
          </p15:clr>
        </p15:guide>
        <p15:guide id="15" pos="1878">
          <p15:clr>
            <a:srgbClr val="A4A3A4"/>
          </p15:clr>
        </p15:guide>
        <p15:guide id="16" pos="2015">
          <p15:clr>
            <a:srgbClr val="A4A3A4"/>
          </p15:clr>
        </p15:guide>
        <p15:guide id="17">
          <p15:clr>
            <a:srgbClr val="A4A3A4"/>
          </p15:clr>
        </p15:guide>
        <p15:guide id="18" pos="3751">
          <p15:clr>
            <a:srgbClr val="A4A3A4"/>
          </p15:clr>
        </p15:guide>
        <p15:guide id="19" pos="3891">
          <p15:clr>
            <a:srgbClr val="A4A3A4"/>
          </p15:clr>
        </p15:guide>
        <p15:guide id="20" pos="1073">
          <p15:clr>
            <a:srgbClr val="A4A3A4"/>
          </p15:clr>
        </p15:guide>
        <p15:guide id="21" orient="horz" pos="314">
          <p15:clr>
            <a:srgbClr val="A4A3A4"/>
          </p15:clr>
        </p15:guide>
        <p15:guide id="22" orient="horz" pos="2899">
          <p15:clr>
            <a:srgbClr val="A4A3A4"/>
          </p15:clr>
        </p15:guide>
        <p15:guide id="23" orient="horz" pos="1409">
          <p15:clr>
            <a:srgbClr val="A4A3A4"/>
          </p15:clr>
        </p15:guide>
        <p15:guide id="24" orient="horz" pos="617">
          <p15:clr>
            <a:srgbClr val="A4A3A4"/>
          </p15:clr>
        </p15:guide>
        <p15:guide id="25" orient="horz" pos="430">
          <p15:clr>
            <a:srgbClr val="A4A3A4"/>
          </p15:clr>
        </p15:guide>
        <p15:guide id="26" orient="horz" pos="1306">
          <p15:clr>
            <a:srgbClr val="A4A3A4"/>
          </p15:clr>
        </p15:guide>
        <p15:guide id="27" orient="horz" pos="2099">
          <p15:clr>
            <a:srgbClr val="A4A3A4"/>
          </p15:clr>
        </p15:guide>
        <p15:guide id="28" orient="horz" pos="2205">
          <p15:clr>
            <a:srgbClr val="A4A3A4"/>
          </p15:clr>
        </p15:guide>
        <p15:guide id="29" pos="107">
          <p15:clr>
            <a:srgbClr val="A4A3A4"/>
          </p15:clr>
        </p15:guide>
        <p15:guide id="30" pos="5656">
          <p15:clr>
            <a:srgbClr val="A4A3A4"/>
          </p15:clr>
        </p15:guide>
        <p15:guide id="31" pos="1888">
          <p15:clr>
            <a:srgbClr val="A4A3A4"/>
          </p15:clr>
        </p15:guide>
        <p15:guide id="32" pos="1991">
          <p15:clr>
            <a:srgbClr val="A4A3A4"/>
          </p15:clr>
        </p15:guide>
        <p15:guide id="33" pos="3775">
          <p15:clr>
            <a:srgbClr val="A4A3A4"/>
          </p15:clr>
        </p15:guide>
        <p15:guide id="34" pos="3879">
          <p15:clr>
            <a:srgbClr val="A4A3A4"/>
          </p15:clr>
        </p15:guide>
        <p15:guide id="35" pos="10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3366"/>
    <a:srgbClr val="558ED5"/>
    <a:srgbClr val="0079C2"/>
    <a:srgbClr val="376092"/>
    <a:srgbClr val="00B0F0"/>
    <a:srgbClr val="636363"/>
    <a:srgbClr val="4472C4"/>
    <a:srgbClr val="3C6494"/>
    <a:srgbClr val="255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2201" autoAdjust="0"/>
  </p:normalViewPr>
  <p:slideViewPr>
    <p:cSldViewPr snapToGrid="0" showGuides="1">
      <p:cViewPr>
        <p:scale>
          <a:sx n="159" d="100"/>
          <a:sy n="159" d="100"/>
        </p:scale>
        <p:origin x="-234" y="-30"/>
      </p:cViewPr>
      <p:guideLst>
        <p:guide orient="horz" pos="604"/>
        <p:guide orient="horz" pos="384"/>
        <p:guide orient="horz" pos="2881"/>
        <p:guide orient="horz" pos="1746"/>
        <p:guide orient="horz" pos="314"/>
        <p:guide orient="horz" pos="2899"/>
        <p:guide orient="horz" pos="1409"/>
        <p:guide orient="horz" pos="617"/>
        <p:guide orient="horz" pos="430"/>
        <p:guide orient="horz" pos="1306"/>
        <p:guide orient="horz" pos="2099"/>
        <p:guide orient="horz" pos="2205"/>
        <p:guide pos="145"/>
        <p:guide pos="5628"/>
        <p:guide pos="5057"/>
        <p:guide pos="1878"/>
        <p:guide pos="2015"/>
        <p:guide/>
        <p:guide pos="3751"/>
        <p:guide pos="3891"/>
        <p:guide pos="1073"/>
        <p:guide pos="107"/>
        <p:guide pos="5656"/>
        <p:guide pos="1888"/>
        <p:guide pos="1991"/>
        <p:guide pos="3775"/>
        <p:guide pos="3879"/>
        <p:guide pos="10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630" y="-10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E:\48\&#1053;&#1086;&#1074;&#1072;&#1103;%20&#1087;&#1072;&#1087;&#1082;&#1072;\&#1080;&#1089;&#1087;&#1086;&#1083;&#1085;&#1077;&#1085;&#1080;&#1077;%20&#1087;&#1086;%20&#1088;&#1072;&#1081;&#1086;&#1085;&#1072;&#1084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E:\48\&#1053;&#1086;&#1074;&#1072;&#1103;%20&#1087;&#1072;&#1087;&#1082;&#1072;\&#1050;&#1086;&#1087;&#1080;&#1103;%20&#1089;&#1090;&#1072;&#1090;&#1080;&#1089;&#1090;&#1080;&#1082;&#107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E:\48\&#1053;&#1086;&#1074;&#1072;&#1103;%20&#1087;&#1072;&#1087;&#1082;&#1072;\&#1050;&#1086;&#1087;&#1080;&#1103;%20&#1042;&#1099;&#1075;&#1088;&#1091;&#1079;&#1082;&#1072;%20&#1079;&#1072;&#1103;&#1074;&#1086;&#1082;%20&#1087;&#1086;%20&#1088;&#1077;&#1075;&#1080;&#1086;&#1085;&#1091;%20(10)%20&#1072;&#1085;&#1072;&#1083;&#1080;&#1079;%20202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E:\48\&#1053;&#1086;&#1074;&#1072;&#1103;%20&#1087;&#1072;&#1087;&#1082;&#1072;\&#1080;&#1089;&#1087;&#1086;&#1083;&#1085;&#1077;&#1085;&#1080;&#1077;%20&#1087;&#1086;%20&#1088;&#1072;&#1081;&#1086;&#1085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Количество объектов домовладений в план графике </a:t>
            </a:r>
            <a:r>
              <a:rPr lang="ru-RU" sz="1200" b="1" i="0" baseline="0" dirty="0" err="1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догазификации</a:t>
            </a:r>
            <a:r>
              <a:rPr lang="ru-RU" sz="1200" b="1" i="0" baseline="0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</a:rPr>
              <a:t>, шт.</a:t>
            </a:r>
            <a:endParaRPr lang="ru-RU" sz="1200" dirty="0">
              <a:solidFill>
                <a:srgbClr val="002060"/>
              </a:solidFill>
              <a:effectLst/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6149137791395535"/>
          <c:y val="2.86035749713964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объектов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077-4BB3-8E06-6C4B9D08E2FE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77-4BB3-8E06-6C4B9D08E2FE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077-4BB3-8E06-6C4B9D08E2FE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77-4BB3-8E06-6C4B9D08E2FE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F0-4307-B756-9FA6F713CF5D}"/>
              </c:ext>
            </c:extLst>
          </c:dPt>
          <c:dPt>
            <c:idx val="5"/>
            <c:bubble3D val="0"/>
            <c:spPr>
              <a:solidFill>
                <a:schemeClr val="accent1">
                  <a:tint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74E-4BDE-B3C6-B780F8131527}"/>
              </c:ext>
            </c:extLst>
          </c:dPt>
          <c:dPt>
            <c:idx val="6"/>
            <c:bubble3D val="0"/>
            <c:spPr>
              <a:solidFill>
                <a:schemeClr val="accent1">
                  <a:tint val="6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1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4192351759038534E-2"/>
                  <c:y val="-0.111236124888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077-4BB3-8E06-6C4B9D08E2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202708467699521E-2"/>
                  <c:y val="-0.1207706498792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77-4BB3-8E06-6C4B9D08E2F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303082211084615"/>
                  <c:y val="-0.11123612488876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77-4BB3-8E06-6C4B9D08E2F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708162130699232"/>
                  <c:y val="-7.6927600673072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6061644221692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74E-4BDE-B3C6-B780F813152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  <c:pt idx="5">
                  <c:v>2026 г.</c:v>
                </c:pt>
                <c:pt idx="6">
                  <c:v>2027 г.</c:v>
                </c:pt>
                <c:pt idx="7">
                  <c:v>2028 г.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 formatCode="General">
                  <c:v>16</c:v>
                </c:pt>
                <c:pt idx="1">
                  <c:v>363</c:v>
                </c:pt>
                <c:pt idx="2">
                  <c:v>1168</c:v>
                </c:pt>
                <c:pt idx="3" formatCode="General">
                  <c:v>2839</c:v>
                </c:pt>
                <c:pt idx="4" formatCode="General">
                  <c:v>3216</c:v>
                </c:pt>
                <c:pt idx="5" formatCode="General">
                  <c:v>5114</c:v>
                </c:pt>
                <c:pt idx="6" formatCode="General">
                  <c:v>1735</c:v>
                </c:pt>
                <c:pt idx="7" formatCode="General">
                  <c:v>15614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77-4BB3-8E06-6C4B9D08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 smtClean="0">
                <a:effectLst/>
              </a:rPr>
              <a:t>Неготовность заявителей (2808 домовладений)</a:t>
            </a:r>
            <a:endParaRPr lang="ru-RU" b="1" dirty="0">
              <a:effectLst/>
            </a:endParaRPr>
          </a:p>
        </c:rich>
      </c:tx>
      <c:layout>
        <c:manualLayout>
          <c:xMode val="edge"/>
          <c:yMode val="edge"/>
          <c:x val="0.24986444230854352"/>
          <c:y val="1.94730819142090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Лист2!$D$6:$D$20</c:f>
              <c:strCache>
                <c:ptCount val="15"/>
                <c:pt idx="0">
                  <c:v>г. Псков  </c:v>
                </c:pt>
                <c:pt idx="1">
                  <c:v>Псковский МО</c:v>
                </c:pt>
                <c:pt idx="2">
                  <c:v>г. Великие Луки  </c:v>
                </c:pt>
                <c:pt idx="3">
                  <c:v>Великолукский МО</c:v>
                </c:pt>
                <c:pt idx="4">
                  <c:v>Островский МО</c:v>
                </c:pt>
                <c:pt idx="5">
                  <c:v>Дедовичский МО  </c:v>
                </c:pt>
                <c:pt idx="6">
                  <c:v>Порховский МО  </c:v>
                </c:pt>
                <c:pt idx="7">
                  <c:v>Дновский МО  </c:v>
                </c:pt>
                <c:pt idx="8">
                  <c:v>Палкинский МО  </c:v>
                </c:pt>
                <c:pt idx="9">
                  <c:v>Пыталовский МО  </c:v>
                </c:pt>
                <c:pt idx="10">
                  <c:v>Печорский МО  </c:v>
                </c:pt>
                <c:pt idx="11">
                  <c:v>Бежаницкий МО   </c:v>
                </c:pt>
                <c:pt idx="12">
                  <c:v>Невельский МО   </c:v>
                </c:pt>
                <c:pt idx="13">
                  <c:v>Новосокольнический МО   </c:v>
                </c:pt>
                <c:pt idx="14">
                  <c:v>Локнянский МО  </c:v>
                </c:pt>
              </c:strCache>
            </c:strRef>
          </c:cat>
          <c:val>
            <c:numRef>
              <c:f>Лист2!$E$6:$E$20</c:f>
              <c:numCache>
                <c:formatCode>0%</c:formatCode>
                <c:ptCount val="15"/>
                <c:pt idx="0">
                  <c:v>0.18</c:v>
                </c:pt>
                <c:pt idx="1">
                  <c:v>0.2</c:v>
                </c:pt>
                <c:pt idx="2">
                  <c:v>0.08</c:v>
                </c:pt>
                <c:pt idx="3">
                  <c:v>0.09</c:v>
                </c:pt>
                <c:pt idx="4">
                  <c:v>0.22</c:v>
                </c:pt>
                <c:pt idx="5">
                  <c:v>0.22</c:v>
                </c:pt>
                <c:pt idx="6">
                  <c:v>0.13</c:v>
                </c:pt>
                <c:pt idx="7">
                  <c:v>0.27</c:v>
                </c:pt>
                <c:pt idx="8">
                  <c:v>0.21</c:v>
                </c:pt>
                <c:pt idx="9">
                  <c:v>0.26</c:v>
                </c:pt>
                <c:pt idx="10">
                  <c:v>0.19</c:v>
                </c:pt>
                <c:pt idx="11">
                  <c:v>0.1</c:v>
                </c:pt>
                <c:pt idx="12">
                  <c:v>0.31</c:v>
                </c:pt>
                <c:pt idx="13">
                  <c:v>7.0000000000000007E-2</c:v>
                </c:pt>
                <c:pt idx="14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676608"/>
        <c:axId val="132776704"/>
      </c:barChart>
      <c:catAx>
        <c:axId val="13267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776704"/>
        <c:crosses val="autoZero"/>
        <c:auto val="1"/>
        <c:lblAlgn val="ctr"/>
        <c:lblOffset val="100"/>
        <c:noMultiLvlLbl val="0"/>
      </c:catAx>
      <c:valAx>
        <c:axId val="132776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67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1200" b="1" i="0" u="none" strike="noStrike" baseline="0" dirty="0" smtClean="0">
                <a:effectLst/>
              </a:rPr>
              <a:t>Доля объектов домовладений по годам, %</a:t>
            </a:r>
            <a:endParaRPr lang="ru-RU" sz="12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1480164135763894"/>
          <c:y val="7.371398057195722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487766631212152"/>
          <c:y val="0.18409085933168126"/>
          <c:w val="0.80301941251716102"/>
          <c:h val="0.6957390085453026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6DF-47C7-8E28-D747DD058053}"/>
              </c:ext>
            </c:extLst>
          </c:dPt>
          <c:dPt>
            <c:idx val="2"/>
            <c:invertIfNegative val="0"/>
            <c:bubble3D val="0"/>
            <c:spPr>
              <a:solidFill>
                <a:srgbClr val="558ED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DF-47C7-8E28-D747DD058053}"/>
              </c:ext>
            </c:extLst>
          </c:dPt>
          <c:dPt>
            <c:idx val="3"/>
            <c:invertIfNegative val="0"/>
            <c:bubble3D val="0"/>
            <c:spPr>
              <a:solidFill>
                <a:srgbClr val="17375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6DF-47C7-8E28-D747DD058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'Название Региона'!$A$2:$A$9</c:f>
              <c:numCache>
                <c:formatCode>General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'Название Региона'!$C$2:$C$9</c:f>
              <c:numCache>
                <c:formatCode>0%</c:formatCode>
                <c:ptCount val="8"/>
                <c:pt idx="0">
                  <c:v>0</c:v>
                </c:pt>
                <c:pt idx="1">
                  <c:v>1.2303416485900217E-2</c:v>
                </c:pt>
                <c:pt idx="2">
                  <c:v>3.9587852494577004E-2</c:v>
                </c:pt>
                <c:pt idx="3">
                  <c:v>9.6224240780911061E-2</c:v>
                </c:pt>
                <c:pt idx="4">
                  <c:v>0.10900216919739697</c:v>
                </c:pt>
                <c:pt idx="5">
                  <c:v>0.1733324295010846</c:v>
                </c:pt>
                <c:pt idx="6">
                  <c:v>3.97912147505423E-2</c:v>
                </c:pt>
                <c:pt idx="7">
                  <c:v>0.52921637744034711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6DF-47C7-8E28-D747DD058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002176"/>
        <c:axId val="1320037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 w="19050">
                    <a:solidFill>
                      <a:schemeClr val="lt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1-96DF-47C7-8E28-D747DD058053}"/>
                    </c:ext>
                  </c:extLst>
                </c:dPt>
                <c:dPt>
                  <c:idx val="1"/>
                  <c:invertIfNegative val="0"/>
                  <c:bubble3D val="0"/>
                  <c:spPr>
                    <a:solidFill>
                      <a:srgbClr val="006699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3-96DF-47C7-8E28-D747DD058053}"/>
                    </c:ext>
                  </c:extLst>
                </c:dPt>
                <c:dPt>
                  <c:idx val="2"/>
                  <c:invertIfNegative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5-96DF-47C7-8E28-D747DD058053}"/>
                    </c:ext>
                  </c:extLst>
                </c:dPt>
                <c:dPt>
                  <c:idx val="3"/>
                  <c:invertIfNegative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7-96DF-47C7-8E28-D747DD058053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0.14594574214953585"/>
                        <c:y val="0.1423108526992140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>
                            <a:defRPr sz="1200" b="1" i="0" u="none" strike="noStrike" kern="1200" baseline="0">
                              <a:solidFill>
                                <a:srgbClr val="003366"/>
                              </a:solidFill>
                              <a:latin typeface="Arial Narrow" panose="020B0606020202030204" pitchFamily="34" charset="0"/>
                              <a:ea typeface="+mn-ea"/>
                              <a:cs typeface="Times New Roman" panose="02020603050405020304" pitchFamily="18" charset="0"/>
                            </a:defRPr>
                          </a:pPr>
                          <a:fld id="{AE5862DE-6C95-407B-8004-25C6F2AC3AF4}" type="CATEGORYNAME">
                            <a:rPr lang="ru-RU" smtClean="0"/>
                            <a:pPr algn="ctr">
                              <a:defRPr sz="1200" b="1">
                                <a:solidFill>
                                  <a:srgbClr val="003366"/>
                                </a:solidFill>
                                <a:latin typeface="Arial Narrow" panose="020B0606020202030204" pitchFamily="34" charset="0"/>
                              </a:defRPr>
                            </a:pPr>
                            <a:t>[ИМЯ КАТЕГОРИИ]</a:t>
                          </a:fld>
                          <a:r>
                            <a:rPr lang="ru-RU" baseline="0" dirty="0" smtClean="0"/>
                            <a:t>
286</a:t>
                          </a:r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(1,6%)</a:t>
                          </a:r>
                        </a:p>
                      </c:rich>
                    </c:tx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noAutofit/>
                      </a:bodyPr>
                      <a:lstStyle/>
                      <a:p>
                        <a:pPr algn="ctr">
                          <a:defRPr sz="1200" b="1" i="0" u="none" strike="noStrike" kern="1200" baseline="0">
                            <a:solidFill>
                              <a:srgbClr val="003366"/>
                            </a:solidFill>
                            <a:latin typeface="Arial Narrow" panose="020B0606020202030204" pitchFamily="34" charset="0"/>
                            <a:ea typeface="+mn-ea"/>
                            <a:cs typeface="Times New Roman" panose="02020603050405020304" pitchFamily="18" charset="0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1-96DF-47C7-8E28-D747DD058053}"/>
                      </c:ext>
                      <c:ext uri="{CE6537A1-D6FC-4f65-9D91-7224C49458BB}">
                        <c15:layout>
                          <c:manualLayout>
                            <c:w val="0.15793656347890542"/>
                            <c:h val="0.16475190287013644"/>
                          </c:manualLayout>
                        </c15:layout>
                        <c15:dlblFieldTable/>
                        <c15:showDataLabelsRange val="0"/>
                      </c:ext>
                    </c:extLst>
                  </c:dLbl>
                  <c:dLbl>
                    <c:idx val="1"/>
                    <c:layout>
                      <c:manualLayout>
                        <c:x val="-0.31099843670837418"/>
                        <c:y val="2.5845500663042682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0">
                          <a:noAutofit/>
                        </a:bodyPr>
                        <a:lstStyle/>
                        <a:p>
                          <a:pPr algn="ctr">
                            <a:defRPr sz="1200" b="1" i="0" u="none" strike="noStrike" kern="1200" baseline="0">
                              <a:solidFill>
                                <a:srgbClr val="003366"/>
                              </a:solidFill>
                              <a:latin typeface="Arial Narrow" panose="020B0606020202030204" pitchFamily="34" charset="0"/>
                              <a:ea typeface="+mn-ea"/>
                              <a:cs typeface="Times New Roman" panose="02020603050405020304" pitchFamily="18" charset="0"/>
                            </a:defRPr>
                          </a:pPr>
                          <a:fld id="{C3B05EC8-B79E-4446-AF18-ADBE1151D420}" type="CATEGORYNAME">
                            <a:rPr lang="ru-RU"/>
                            <a:pPr algn="ctr">
                              <a:defRPr sz="1200" b="1">
                                <a:solidFill>
                                  <a:srgbClr val="003366"/>
                                </a:solidFill>
                                <a:latin typeface="Arial Narrow" panose="020B0606020202030204" pitchFamily="34" charset="0"/>
                              </a:defRPr>
                            </a:pPr>
                            <a:t>[ИМЯ КАТЕГОРИИ]</a:t>
                          </a:fld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12 299
(71%)</a:t>
                          </a:r>
                        </a:p>
                      </c:rich>
                    </c:tx>
                    <c:numFmt formatCode="0%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0">
                        <a:noAutofit/>
                      </a:bodyPr>
                      <a:lstStyle/>
                      <a:p>
                        <a:pPr algn="ctr">
                          <a:defRPr sz="1200" b="1" i="0" u="none" strike="noStrike" kern="1200" baseline="0">
                            <a:solidFill>
                              <a:srgbClr val="003366"/>
                            </a:solidFill>
                            <a:latin typeface="Arial Narrow" panose="020B0606020202030204" pitchFamily="34" charset="0"/>
                            <a:ea typeface="+mn-ea"/>
                            <a:cs typeface="Times New Roman" panose="02020603050405020304" pitchFamily="18" charset="0"/>
                          </a:defRPr>
                        </a:pPr>
                        <a:endParaRPr lang="ru-RU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3-96DF-47C7-8E28-D747DD058053}"/>
                      </c:ext>
                      <c:ext uri="{CE6537A1-D6FC-4f65-9D91-7224C49458BB}">
                        <c15:layout>
                          <c:manualLayout>
                            <c:w val="0.1597484933850882"/>
                            <c:h val="0.16742458149328021"/>
                          </c:manualLayout>
                        </c15:layout>
                        <c15:dlblFieldTable/>
                        <c15:showDataLabelsRange val="0"/>
                      </c:ext>
                    </c:extLst>
                  </c:dLbl>
                  <c:dLbl>
                    <c:idx val="2"/>
                    <c:layout>
                      <c:manualLayout>
                        <c:x val="0.17055994622119097"/>
                        <c:y val="-0.12557183100933525"/>
                      </c:manualLayout>
                    </c:layout>
                    <c:tx>
                      <c:rich>
                        <a:bodyPr/>
                        <a:lstStyle/>
                        <a:p>
                          <a:fld id="{9D98948F-E122-4908-A7AF-01FA0A77F8E8}" type="CATEGORYNAME">
                            <a:rPr lang="ru-RU"/>
                            <a:pPr/>
                            <a:t>[ИМЯ КАТЕГОРИИ]</a:t>
                          </a:fld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3 733</a:t>
                          </a:r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(21,4%)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96DF-47C7-8E28-D747DD058053}"/>
                      </c:ext>
                      <c:ext uri="{CE6537A1-D6FC-4f65-9D91-7224C49458BB}">
                        <c15:layout>
                          <c:manualLayout>
                            <c:w val="0.1516888182264427"/>
                            <c:h val="0.155953458145171"/>
                          </c:manualLayout>
                        </c15:layout>
                        <c15:dlblFieldTable/>
                        <c15:showDataLabelsRange val="0"/>
                      </c:ext>
                    </c:extLst>
                  </c:dLbl>
                  <c:dLbl>
                    <c:idx val="3"/>
                    <c:layout>
                      <c:manualLayout>
                        <c:x val="0.16586563577473618"/>
                        <c:y val="-2.1117597582284497E-2"/>
                      </c:manualLayout>
                    </c:layout>
                    <c:tx>
                      <c:rich>
                        <a:bodyPr/>
                        <a:lstStyle/>
                        <a:p>
                          <a:fld id="{15EF5077-AE34-4A8B-8953-37BEDAA6AFB1}" type="CATEGORYNAME">
                            <a:rPr lang="ru-RU"/>
                            <a:pPr/>
                            <a:t>[ИМЯ КАТЕГОРИИ]</a:t>
                          </a:fld>
                          <a:r>
                            <a:rPr lang="ru-RU" baseline="0" dirty="0"/>
                            <a:t>
</a:t>
                          </a:r>
                          <a:fld id="{45ED5893-3B17-4DC6-ACAB-C63D0D2F1408}" type="VALUE">
                            <a:rPr lang="ru-RU" baseline="0"/>
                            <a:pPr/>
                            <a:t>[ЗНАЧЕНИЕ]</a:t>
                          </a:fld>
                          <a:r>
                            <a:rPr lang="ru-RU" baseline="0" dirty="0"/>
                            <a:t>
</a:t>
                          </a:r>
                          <a:r>
                            <a:rPr lang="ru-RU" baseline="0" dirty="0" smtClean="0"/>
                            <a:t>(</a:t>
                          </a:r>
                          <a:fld id="{2C71EFE2-12E2-47AA-B846-BAF2B5621310}" type="PERCENTAGE">
                            <a:rPr lang="en-US" baseline="0" smtClean="0"/>
                            <a:pPr/>
                            <a:t>[ПРОЦЕНТ]</a:t>
                          </a:fld>
                          <a:r>
                            <a:rPr lang="en-US" baseline="0" dirty="0" smtClean="0"/>
                            <a:t>)</a:t>
                          </a:r>
                        </a:p>
                      </c:rich>
                    </c:tx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separator>
</c:separator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7-96DF-47C7-8E28-D747DD058053}"/>
                      </c:ext>
                      <c:ext uri="{CE6537A1-D6FC-4f65-9D91-7224C49458BB}">
                        <c15:dlblFieldTable/>
                        <c15:showDataLabelsRange val="0"/>
                      </c:ext>
                    </c:extLst>
                  </c:dLbl>
                  <c:numFmt formatCode="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sz="1200" b="1" i="0" u="none" strike="noStrike" kern="1200" baseline="0">
                          <a:solidFill>
                            <a:srgbClr val="003366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eparator>
</c:separator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'Название Региона'!$A$2:$A$9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>
                        <c:v>2025</c:v>
                      </c:pt>
                      <c:pt idx="5">
                        <c:v>2026</c:v>
                      </c:pt>
                      <c:pt idx="6">
                        <c:v>2027</c:v>
                      </c:pt>
                      <c:pt idx="7">
                        <c:v>2028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'Название Региона'!$B$2:$B$9</c15:sqref>
                        </c15:formulaRef>
                      </c:ext>
                    </c:extLst>
                    <c:numCache>
                      <c:formatCode>#\ ##0_ ;\-#\ ##0\ </c:formatCode>
                      <c:ptCount val="8"/>
                      <c:pt idx="0">
                        <c:v>16</c:v>
                      </c:pt>
                      <c:pt idx="1">
                        <c:v>363</c:v>
                      </c:pt>
                      <c:pt idx="2">
                        <c:v>1168</c:v>
                      </c:pt>
                      <c:pt idx="3">
                        <c:v>2839</c:v>
                      </c:pt>
                      <c:pt idx="4">
                        <c:v>3216</c:v>
                      </c:pt>
                      <c:pt idx="5">
                        <c:v>5114</c:v>
                      </c:pt>
                      <c:pt idx="6">
                        <c:v>1174</c:v>
                      </c:pt>
                      <c:pt idx="7">
                        <c:v>15614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96DF-47C7-8E28-D747DD058053}"/>
                  </c:ext>
                </c:extLst>
              </c15:ser>
            </c15:filteredBarSeries>
          </c:ext>
        </c:extLst>
      </c:barChart>
      <c:catAx>
        <c:axId val="13200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003712"/>
        <c:crosses val="autoZero"/>
        <c:auto val="1"/>
        <c:lblAlgn val="ctr"/>
        <c:lblOffset val="100"/>
        <c:tickMarkSkip val="2"/>
        <c:noMultiLvlLbl val="0"/>
      </c:catAx>
      <c:valAx>
        <c:axId val="13200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00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564643260446231E-2"/>
          <c:y val="4.7772228035276219E-2"/>
          <c:w val="0.88186518474426234"/>
          <c:h val="0.75362758601665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Шт./год (-)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Лист1!$A$2:$A$9</c:f>
              <c:numCache>
                <c:formatCode>0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Лист1!$B$2:$B$9</c:f>
              <c:numCache>
                <c:formatCode>#,##0</c:formatCode>
                <c:ptCount val="8"/>
                <c:pt idx="0">
                  <c:v>0</c:v>
                </c:pt>
                <c:pt idx="1">
                  <c:v>16</c:v>
                </c:pt>
                <c:pt idx="2">
                  <c:v>379</c:v>
                </c:pt>
                <c:pt idx="3">
                  <c:v>1547</c:v>
                </c:pt>
                <c:pt idx="4">
                  <c:v>4386</c:v>
                </c:pt>
                <c:pt idx="5">
                  <c:v>7602</c:v>
                </c:pt>
                <c:pt idx="6">
                  <c:v>12716</c:v>
                </c:pt>
                <c:pt idx="7">
                  <c:v>14451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5-42DA-A6EA-12022B450B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Шт./год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38100">
              <a:noFill/>
              <a:prstDash val="solid"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83829288261286E-2"/>
                  <c:y val="-6.732600600986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3974451868491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10553054271854E-2"/>
                  <c:y val="1.5201952984300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654182983406982E-2"/>
                  <c:y val="5.127202268703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400312718711578E-2"/>
                  <c:y val="1.990509501469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B5-42DA-A6EA-12022B450B0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8008225661341546E-2"/>
                  <c:y val="3.740333667214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0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16</c:v>
                </c:pt>
                <c:pt idx="1">
                  <c:v>363</c:v>
                </c:pt>
                <c:pt idx="2">
                  <c:v>1168</c:v>
                </c:pt>
                <c:pt idx="3">
                  <c:v>2839</c:v>
                </c:pt>
                <c:pt idx="4">
                  <c:v>3216</c:v>
                </c:pt>
                <c:pt idx="5">
                  <c:v>5114</c:v>
                </c:pt>
                <c:pt idx="6">
                  <c:v>1735</c:v>
                </c:pt>
                <c:pt idx="7">
                  <c:v>15614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B5-42DA-A6EA-12022B450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807872"/>
        <c:axId val="131830144"/>
      </c:barChart>
      <c:lineChart>
        <c:grouping val="standard"/>
        <c:varyColors val="0"/>
        <c:ser>
          <c:idx val="3"/>
          <c:order val="2"/>
          <c:tx>
            <c:strRef>
              <c:f>Лист1!$E$1</c:f>
              <c:strCache>
                <c:ptCount val="1"/>
                <c:pt idx="0">
                  <c:v>Нарастающим итогом, шт.</c:v>
                </c:pt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1587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366610599668316E-2"/>
                  <c:y val="-5.2698660684898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7F-4632-ACA3-E5719E6E99B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814453878081812E-2"/>
                  <c:y val="-0.103749198552520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17F-4632-ACA3-E5719E6E99B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6455278453805889E-2"/>
                  <c:y val="-6.0733594292781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0</c:formatCode>
                <c:ptCount val="8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</c:numCache>
            </c:numRef>
          </c:cat>
          <c:val>
            <c:numRef>
              <c:f>Лист1!$E$2:$E$9</c:f>
              <c:numCache>
                <c:formatCode>#,##0</c:formatCode>
                <c:ptCount val="8"/>
                <c:pt idx="0">
                  <c:v>16</c:v>
                </c:pt>
                <c:pt idx="1">
                  <c:v>379</c:v>
                </c:pt>
                <c:pt idx="2">
                  <c:v>1547</c:v>
                </c:pt>
                <c:pt idx="3">
                  <c:v>4386</c:v>
                </c:pt>
                <c:pt idx="4">
                  <c:v>7602</c:v>
                </c:pt>
                <c:pt idx="5">
                  <c:v>12716</c:v>
                </c:pt>
                <c:pt idx="6">
                  <c:v>14451</c:v>
                </c:pt>
                <c:pt idx="7">
                  <c:v>30065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9CB5-42DA-A6EA-12022B450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07872"/>
        <c:axId val="131830144"/>
      </c:lineChart>
      <c:catAx>
        <c:axId val="131807872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in"/>
        <c:tickLblPos val="nextTo"/>
        <c:spPr>
          <a:noFill/>
          <a:ln w="25400" cap="flat" cmpd="sng" algn="ctr">
            <a:solidFill>
              <a:srgbClr val="0079C2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1" i="0" u="none" strike="noStrike" kern="1200" baseline="0">
                <a:solidFill>
                  <a:srgbClr val="00336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1830144"/>
        <c:crosses val="autoZero"/>
        <c:auto val="1"/>
        <c:lblAlgn val="ctr"/>
        <c:lblOffset val="100"/>
        <c:noMultiLvlLbl val="0"/>
      </c:catAx>
      <c:valAx>
        <c:axId val="1318301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1807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Получено заявок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Лист1!$J$3</c:f>
              <c:strCache>
                <c:ptCount val="1"/>
                <c:pt idx="0">
                  <c:v>Получено заявок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Лист1!$K$2:$O$2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Лист1!$K$3:$O$3</c:f>
              <c:numCache>
                <c:formatCode>General</c:formatCode>
                <c:ptCount val="5"/>
                <c:pt idx="0">
                  <c:v>9877</c:v>
                </c:pt>
                <c:pt idx="1">
                  <c:v>14949</c:v>
                </c:pt>
                <c:pt idx="2">
                  <c:v>17360</c:v>
                </c:pt>
                <c:pt idx="3">
                  <c:v>19032</c:v>
                </c:pt>
                <c:pt idx="4">
                  <c:v>19626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1962368"/>
        <c:axId val="131964288"/>
      </c:barChart>
      <c:lineChart>
        <c:grouping val="stacked"/>
        <c:varyColors val="0"/>
        <c:ser>
          <c:idx val="1"/>
          <c:order val="1"/>
          <c:tx>
            <c:strRef>
              <c:f>Лист1!$J$4</c:f>
              <c:strCache>
                <c:ptCount val="1"/>
                <c:pt idx="0">
                  <c:v>Получено заявок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Лист1!$K$2:$O$2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Лист1!$K$4:$O$4</c:f>
              <c:numCache>
                <c:formatCode>General</c:formatCode>
                <c:ptCount val="5"/>
                <c:pt idx="0">
                  <c:v>9877</c:v>
                </c:pt>
                <c:pt idx="1">
                  <c:v>14949</c:v>
                </c:pt>
                <c:pt idx="2">
                  <c:v>17360</c:v>
                </c:pt>
                <c:pt idx="3">
                  <c:v>19032</c:v>
                </c:pt>
                <c:pt idx="4">
                  <c:v>19626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962368"/>
        <c:axId val="131964288"/>
      </c:lineChart>
      <c:catAx>
        <c:axId val="1319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64288"/>
        <c:crosses val="autoZero"/>
        <c:auto val="0"/>
        <c:lblAlgn val="ctr"/>
        <c:lblOffset val="100"/>
        <c:noMultiLvlLbl val="0"/>
      </c:catAx>
      <c:valAx>
        <c:axId val="13196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62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Заключено договоров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Лист1!$B$28</c:f>
              <c:strCache>
                <c:ptCount val="1"/>
                <c:pt idx="0">
                  <c:v>Заключено договоров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Лист1!$C$27:$G$27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Лист1!$C$28:$G$28</c:f>
              <c:numCache>
                <c:formatCode>General</c:formatCode>
                <c:ptCount val="5"/>
                <c:pt idx="0">
                  <c:v>2687</c:v>
                </c:pt>
                <c:pt idx="1">
                  <c:v>13699</c:v>
                </c:pt>
                <c:pt idx="2">
                  <c:v>17113</c:v>
                </c:pt>
                <c:pt idx="3">
                  <c:v>18846</c:v>
                </c:pt>
                <c:pt idx="4">
                  <c:v>19356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2067712"/>
        <c:axId val="132069632"/>
      </c:barChart>
      <c:lineChart>
        <c:grouping val="stacked"/>
        <c:varyColors val="0"/>
        <c:ser>
          <c:idx val="1"/>
          <c:order val="1"/>
          <c:tx>
            <c:strRef>
              <c:f>Лист1!$B$29</c:f>
              <c:strCache>
                <c:ptCount val="1"/>
                <c:pt idx="0">
                  <c:v>Заключено договоров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Лист1!$C$27:$G$27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Лист1!$C$29:$G$29</c:f>
              <c:numCache>
                <c:formatCode>General</c:formatCode>
                <c:ptCount val="5"/>
                <c:pt idx="0">
                  <c:v>2687</c:v>
                </c:pt>
                <c:pt idx="1">
                  <c:v>13699</c:v>
                </c:pt>
                <c:pt idx="2">
                  <c:v>17113</c:v>
                </c:pt>
                <c:pt idx="3">
                  <c:v>18846</c:v>
                </c:pt>
                <c:pt idx="4">
                  <c:v>19356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67712"/>
        <c:axId val="132069632"/>
      </c:lineChart>
      <c:catAx>
        <c:axId val="13206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69632"/>
        <c:crosses val="autoZero"/>
        <c:auto val="0"/>
        <c:lblAlgn val="ctr"/>
        <c:lblOffset val="100"/>
        <c:noMultiLvlLbl val="0"/>
      </c:catAx>
      <c:valAx>
        <c:axId val="13206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Исполнено до границ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Лист1!$M$30</c:f>
              <c:strCache>
                <c:ptCount val="1"/>
                <c:pt idx="0">
                  <c:v>Исполнено до границ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Лист1!$N$29:$R$29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Лист1!$N$30:$R$30</c:f>
              <c:numCache>
                <c:formatCode>General</c:formatCode>
                <c:ptCount val="5"/>
                <c:pt idx="0">
                  <c:v>73</c:v>
                </c:pt>
                <c:pt idx="1">
                  <c:v>10614</c:v>
                </c:pt>
                <c:pt idx="2">
                  <c:v>13826</c:v>
                </c:pt>
                <c:pt idx="3">
                  <c:v>14526</c:v>
                </c:pt>
                <c:pt idx="4">
                  <c:v>14896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2107264"/>
        <c:axId val="132113536"/>
      </c:barChart>
      <c:lineChart>
        <c:grouping val="stacked"/>
        <c:varyColors val="0"/>
        <c:ser>
          <c:idx val="1"/>
          <c:order val="1"/>
          <c:tx>
            <c:strRef>
              <c:f>Лист1!$M$31</c:f>
              <c:strCache>
                <c:ptCount val="1"/>
                <c:pt idx="0">
                  <c:v>Исполнено до границ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Лист1!$N$29:$R$29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Лист1!$N$31:$R$31</c:f>
              <c:numCache>
                <c:formatCode>General</c:formatCode>
                <c:ptCount val="5"/>
                <c:pt idx="0">
                  <c:v>73</c:v>
                </c:pt>
                <c:pt idx="1">
                  <c:v>10614</c:v>
                </c:pt>
                <c:pt idx="2">
                  <c:v>13826</c:v>
                </c:pt>
                <c:pt idx="3">
                  <c:v>14526</c:v>
                </c:pt>
                <c:pt idx="4">
                  <c:v>14896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07264"/>
        <c:axId val="132113536"/>
      </c:lineChart>
      <c:catAx>
        <c:axId val="13210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13536"/>
        <c:crosses val="autoZero"/>
        <c:auto val="0"/>
        <c:lblAlgn val="ctr"/>
        <c:lblOffset val="100"/>
        <c:noMultiLvlLbl val="0"/>
      </c:catAx>
      <c:valAx>
        <c:axId val="13211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Выполнен пуск газа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Лист1!$C$56</c:f>
              <c:strCache>
                <c:ptCount val="1"/>
                <c:pt idx="0">
                  <c:v>Выполнен пуск газа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Лист1!$D$55:$H$55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Лист1!$D$56:$H$56</c:f>
              <c:numCache>
                <c:formatCode>General</c:formatCode>
                <c:ptCount val="5"/>
                <c:pt idx="0">
                  <c:v>16</c:v>
                </c:pt>
                <c:pt idx="1">
                  <c:v>379</c:v>
                </c:pt>
                <c:pt idx="2">
                  <c:v>1547</c:v>
                </c:pt>
                <c:pt idx="3">
                  <c:v>4386</c:v>
                </c:pt>
                <c:pt idx="4">
                  <c:v>5116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2405120"/>
        <c:axId val="132419584"/>
      </c:barChart>
      <c:lineChart>
        <c:grouping val="stacked"/>
        <c:varyColors val="0"/>
        <c:ser>
          <c:idx val="1"/>
          <c:order val="1"/>
          <c:tx>
            <c:strRef>
              <c:f>Лист1!$C$57</c:f>
              <c:strCache>
                <c:ptCount val="1"/>
                <c:pt idx="0">
                  <c:v>Выполнен пуск газа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Лист1!$D$55:$H$55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45768</c:v>
                </c:pt>
              </c:numCache>
            </c:numRef>
          </c:cat>
          <c:val>
            <c:numRef>
              <c:f>Лист1!$D$57:$H$57</c:f>
              <c:numCache>
                <c:formatCode>General</c:formatCode>
                <c:ptCount val="5"/>
                <c:pt idx="0">
                  <c:v>16</c:v>
                </c:pt>
                <c:pt idx="1">
                  <c:v>379</c:v>
                </c:pt>
                <c:pt idx="2">
                  <c:v>1547</c:v>
                </c:pt>
                <c:pt idx="3">
                  <c:v>4386</c:v>
                </c:pt>
                <c:pt idx="4">
                  <c:v>5116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05120"/>
        <c:axId val="132419584"/>
      </c:lineChart>
      <c:catAx>
        <c:axId val="1324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19584"/>
        <c:crosses val="autoZero"/>
        <c:auto val="0"/>
        <c:lblAlgn val="ctr"/>
        <c:lblOffset val="100"/>
        <c:noMultiLvlLbl val="0"/>
      </c:catAx>
      <c:valAx>
        <c:axId val="13241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40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cap="all" baseline="0" dirty="0">
                <a:effectLst/>
              </a:rPr>
              <a:t>Исполнение </a:t>
            </a:r>
            <a:r>
              <a:rPr lang="ru-RU" sz="1400" b="0" i="0" u="none" strike="noStrike" cap="all" baseline="0" dirty="0" err="1" smtClean="0">
                <a:effectLst/>
              </a:rPr>
              <a:t>планА</a:t>
            </a:r>
            <a:r>
              <a:rPr lang="ru-RU" sz="1400" b="0" i="0" u="none" strike="noStrike" cap="all" baseline="0" dirty="0" smtClean="0">
                <a:effectLst/>
              </a:rPr>
              <a:t>-графика 2025 </a:t>
            </a:r>
            <a:r>
              <a:rPr lang="ru-RU" sz="1400" b="0" i="0" u="none" strike="noStrike" cap="all" baseline="0" dirty="0">
                <a:effectLst/>
              </a:rPr>
              <a:t>года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Лист4!$G$13</c:f>
              <c:strCache>
                <c:ptCount val="1"/>
                <c:pt idx="0">
                  <c:v>План-график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Лист4!$F$14:$F$25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Лист4!$G$14:$G$25</c:f>
              <c:numCache>
                <c:formatCode>General</c:formatCode>
                <c:ptCount val="12"/>
                <c:pt idx="0">
                  <c:v>0</c:v>
                </c:pt>
                <c:pt idx="1">
                  <c:v>10</c:v>
                </c:pt>
                <c:pt idx="2">
                  <c:v>125</c:v>
                </c:pt>
                <c:pt idx="3">
                  <c:v>217</c:v>
                </c:pt>
                <c:pt idx="4">
                  <c:v>209</c:v>
                </c:pt>
                <c:pt idx="5">
                  <c:v>89</c:v>
                </c:pt>
                <c:pt idx="6">
                  <c:v>73</c:v>
                </c:pt>
                <c:pt idx="7">
                  <c:v>755</c:v>
                </c:pt>
                <c:pt idx="8">
                  <c:v>467</c:v>
                </c:pt>
                <c:pt idx="9">
                  <c:v>552</c:v>
                </c:pt>
                <c:pt idx="10">
                  <c:v>219</c:v>
                </c:pt>
                <c:pt idx="11">
                  <c:v>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Лист4!$H$13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Лист4!$F$14:$F$25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Лист4!$H$14:$H$25</c:f>
              <c:numCache>
                <c:formatCode>General</c:formatCode>
                <c:ptCount val="12"/>
                <c:pt idx="0">
                  <c:v>151</c:v>
                </c:pt>
                <c:pt idx="1">
                  <c:v>214</c:v>
                </c:pt>
                <c:pt idx="2">
                  <c:v>263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Лист4!$I$13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Лист4!$F$14:$F$25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Лист4!$I$14:$I$25</c:f>
              <c:numCache>
                <c:formatCode>General</c:formatCode>
                <c:ptCount val="1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285568"/>
        <c:axId val="132287104"/>
      </c:lineChart>
      <c:catAx>
        <c:axId val="1322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87104"/>
        <c:crosses val="autoZero"/>
        <c:auto val="1"/>
        <c:lblAlgn val="ctr"/>
        <c:lblOffset val="100"/>
        <c:noMultiLvlLbl val="0"/>
      </c:catAx>
      <c:valAx>
        <c:axId val="13228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8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3022846060676161"/>
          <c:y val="0.89527841981489142"/>
          <c:w val="0.4644257202361432"/>
          <c:h val="7.7253766550979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% ИСПОЛНЕНИЯ </a:t>
            </a:r>
            <a:r>
              <a:rPr lang="ru-RU" sz="1800" b="0" i="0" baseline="0" dirty="0" smtClean="0">
                <a:effectLst/>
              </a:rPr>
              <a:t>ППГД по МО за 2025 год по пускам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(2)'!$M$1</c:f>
              <c:strCache>
                <c:ptCount val="1"/>
                <c:pt idx="0">
                  <c:v>% выполнения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(2)'!$L$2:$L$16</c:f>
              <c:strCache>
                <c:ptCount val="15"/>
                <c:pt idx="0">
                  <c:v>г. Псков  </c:v>
                </c:pt>
                <c:pt idx="1">
                  <c:v>Псковский МО</c:v>
                </c:pt>
                <c:pt idx="2">
                  <c:v>г. Великие Луки  </c:v>
                </c:pt>
                <c:pt idx="3">
                  <c:v>Великолукский МО</c:v>
                </c:pt>
                <c:pt idx="4">
                  <c:v>Островский МО</c:v>
                </c:pt>
                <c:pt idx="5">
                  <c:v>Дедовичский МО  </c:v>
                </c:pt>
                <c:pt idx="6">
                  <c:v>Порховский МО  </c:v>
                </c:pt>
                <c:pt idx="7">
                  <c:v>Дновский МО  </c:v>
                </c:pt>
                <c:pt idx="8">
                  <c:v>Палкинский МО  </c:v>
                </c:pt>
                <c:pt idx="9">
                  <c:v>Пыталовский МО  </c:v>
                </c:pt>
                <c:pt idx="10">
                  <c:v>Печорский МО  </c:v>
                </c:pt>
                <c:pt idx="11">
                  <c:v>Бежаницкий МО   </c:v>
                </c:pt>
                <c:pt idx="12">
                  <c:v>Невельский МО   </c:v>
                </c:pt>
                <c:pt idx="13">
                  <c:v>Новосокольнический МО   </c:v>
                </c:pt>
                <c:pt idx="14">
                  <c:v>Локнянский МО  </c:v>
                </c:pt>
              </c:strCache>
            </c:strRef>
          </c:cat>
          <c:val>
            <c:numRef>
              <c:f>'Лист1 (2)'!$M$2:$M$16</c:f>
              <c:numCache>
                <c:formatCode>0%</c:formatCode>
                <c:ptCount val="15"/>
                <c:pt idx="0">
                  <c:v>0.41</c:v>
                </c:pt>
                <c:pt idx="1">
                  <c:v>0.54</c:v>
                </c:pt>
                <c:pt idx="2">
                  <c:v>0.31</c:v>
                </c:pt>
                <c:pt idx="3">
                  <c:v>0.23</c:v>
                </c:pt>
                <c:pt idx="4">
                  <c:v>0.05</c:v>
                </c:pt>
                <c:pt idx="5">
                  <c:v>0.22</c:v>
                </c:pt>
                <c:pt idx="6">
                  <c:v>0.18</c:v>
                </c:pt>
                <c:pt idx="7">
                  <c:v>0.27</c:v>
                </c:pt>
                <c:pt idx="8">
                  <c:v>0.23</c:v>
                </c:pt>
                <c:pt idx="9">
                  <c:v>7.0000000000000007E-2</c:v>
                </c:pt>
                <c:pt idx="10">
                  <c:v>0.17</c:v>
                </c:pt>
                <c:pt idx="11">
                  <c:v>0.25</c:v>
                </c:pt>
                <c:pt idx="12">
                  <c:v>0.02</c:v>
                </c:pt>
                <c:pt idx="13">
                  <c:v>7.0000000000000007E-2</c:v>
                </c:pt>
                <c:pt idx="14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200320"/>
        <c:axId val="132201856"/>
      </c:barChart>
      <c:catAx>
        <c:axId val="13220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01856"/>
        <c:crosses val="autoZero"/>
        <c:auto val="1"/>
        <c:lblAlgn val="ctr"/>
        <c:lblOffset val="100"/>
        <c:noMultiLvlLbl val="0"/>
      </c:catAx>
      <c:valAx>
        <c:axId val="13220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26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05.05.2025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84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63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413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64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4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5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1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2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27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90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7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979488"/>
            <a:ext cx="7321550" cy="3622675"/>
          </a:xfrm>
        </p:spPr>
        <p:txBody>
          <a:bodyPr/>
          <a:lstStyle/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МЕРОПРИЯТИЯ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7350" y="979488"/>
            <a:ext cx="7321550" cy="3622675"/>
          </a:xfrm>
        </p:spPr>
        <p:txBody>
          <a:bodyPr/>
          <a:lstStyle/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6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3"/>
          </p:nvPr>
        </p:nvSpPr>
        <p:spPr>
          <a:xfrm>
            <a:off x="6143033" y="910908"/>
            <a:ext cx="283586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2846387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4"/>
          </p:nvPr>
        </p:nvSpPr>
        <p:spPr>
          <a:xfrm>
            <a:off x="3143112" y="910908"/>
            <a:ext cx="5835788" cy="371316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/>
          <p:cNvSpPr>
            <a:spLocks noGrp="1"/>
          </p:cNvSpPr>
          <p:nvPr>
            <p:ph type="body" sz="quarter" idx="10"/>
          </p:nvPr>
        </p:nvSpPr>
        <p:spPr>
          <a:xfrm>
            <a:off x="150813" y="910908"/>
            <a:ext cx="8828087" cy="116236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3"/>
          </p:nvPr>
        </p:nvSpPr>
        <p:spPr>
          <a:xfrm>
            <a:off x="150813" y="2173610"/>
            <a:ext cx="8828087" cy="24285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657350" y="4859755"/>
            <a:ext cx="7321550" cy="215444"/>
          </a:xfrm>
        </p:spPr>
        <p:txBody>
          <a:bodyPr wrap="square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1400" b="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4783500"/>
            <a:ext cx="9143999" cy="3600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4796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78587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1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92D9DE-E6AE-4064-B7D7-1574C1BA9B1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" y="110462"/>
            <a:ext cx="1165808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0" r:id="rId4"/>
    <p:sldLayoutId id="2147483743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1" y="4783500"/>
            <a:ext cx="1479600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76199"/>
            <a:ext cx="7321551" cy="661039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813" y="910908"/>
            <a:ext cx="8828087" cy="371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1" name="Line 7"/>
          <p:cNvSpPr>
            <a:spLocks noChangeShapeType="1"/>
          </p:cNvSpPr>
          <p:nvPr userDrawn="1"/>
        </p:nvSpPr>
        <p:spPr bwMode="auto">
          <a:xfrm>
            <a:off x="1478587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" name="Номер слайда 3"/>
          <p:cNvSpPr txBox="1">
            <a:spLocks/>
          </p:cNvSpPr>
          <p:nvPr userDrawn="1"/>
        </p:nvSpPr>
        <p:spPr>
          <a:xfrm>
            <a:off x="166688" y="4859755"/>
            <a:ext cx="921538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2716795-8DB6-4D94-BF63-606D4F7F9C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" y="110462"/>
            <a:ext cx="1165808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kern="120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3999" cy="5143500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20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7" name="Rectangle 7"/>
          <p:cNvSpPr>
            <a:spLocks noChangeArrowheads="1"/>
          </p:cNvSpPr>
          <p:nvPr userDrawn="1"/>
        </p:nvSpPr>
        <p:spPr bwMode="auto">
          <a:xfrm>
            <a:off x="2" y="1"/>
            <a:ext cx="1478754" cy="796924"/>
          </a:xfrm>
          <a:prstGeom prst="rect">
            <a:avLst/>
          </a:prstGeom>
          <a:solidFill>
            <a:srgbClr val="0079C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-2" y="4783500"/>
            <a:ext cx="9144001" cy="3600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7350" y="979488"/>
            <a:ext cx="7321550" cy="36226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0" name="Line 16"/>
          <p:cNvSpPr>
            <a:spLocks noChangeShapeType="1"/>
          </p:cNvSpPr>
          <p:nvPr userDrawn="1"/>
        </p:nvSpPr>
        <p:spPr bwMode="auto">
          <a:xfrm>
            <a:off x="0" y="477159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478587" y="0"/>
            <a:ext cx="0" cy="802481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>
            <a:off x="0" y="80168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91D2206-4780-4236-9586-3C706A0348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" y="110462"/>
            <a:ext cx="1165808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8" r:id="rId2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19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ru-RU" sz="1900" b="1" kern="1200" baseline="0" dirty="0" smtClean="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0" indent="-28575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2pPr>
      <a:lvl3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3pPr>
      <a:lvl4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4pPr>
      <a:lvl5pPr marL="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rgbClr val="003366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95919" y="1208087"/>
            <a:ext cx="7217173" cy="3512932"/>
          </a:xfrm>
        </p:spPr>
        <p:txBody>
          <a:bodyPr/>
          <a:lstStyle/>
          <a:p>
            <a:endParaRPr lang="ru-RU" sz="2400" dirty="0" smtClean="0"/>
          </a:p>
          <a:p>
            <a:pPr algn="ctr"/>
            <a:r>
              <a:rPr lang="ru-RU" sz="2400" dirty="0" smtClean="0"/>
              <a:t>«Реализация </a:t>
            </a:r>
            <a:r>
              <a:rPr lang="ru-RU" sz="2400" dirty="0" smtClean="0"/>
              <a:t>программы </a:t>
            </a:r>
            <a:r>
              <a:rPr lang="ru-RU" sz="2400" dirty="0" err="1" smtClean="0"/>
              <a:t>догазификации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Псковской области. </a:t>
            </a:r>
          </a:p>
          <a:p>
            <a:pPr algn="ctr"/>
            <a:r>
              <a:rPr lang="ru-RU" sz="2400" dirty="0" smtClean="0"/>
              <a:t>Специфика  и особенности региона»</a:t>
            </a:r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26" y="103050"/>
            <a:ext cx="7422474" cy="661039"/>
          </a:xfrm>
        </p:spPr>
        <p:txBody>
          <a:bodyPr anchor="t"/>
          <a:lstStyle/>
          <a:p>
            <a:r>
              <a:rPr lang="ru-RU" sz="1800" cap="all" dirty="0" smtClean="0"/>
              <a:t>Рейтинг региона на портале координационного центра</a:t>
            </a:r>
            <a:endParaRPr lang="ru-RU" sz="1800" cap="all" dirty="0"/>
          </a:p>
        </p:txBody>
      </p:sp>
      <p:sp>
        <p:nvSpPr>
          <p:cNvPr id="18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470" y="805898"/>
            <a:ext cx="812981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              В рейтинге регионов Псковская область имеет 41 балл и занимает 19 место из 27</a:t>
            </a:r>
          </a:p>
          <a:p>
            <a:endParaRPr lang="ru-RU" sz="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919" y="1302786"/>
            <a:ext cx="6901261" cy="34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вопросы при реализации мероприятий по догазификации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625" y="1203511"/>
            <a:ext cx="8337176" cy="359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 расположения объектов газоснабжения для газифицированных населенных пунктов Псковской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29.01.2025 АО «Газпром газораспределение Псков» от Комитета по тарифам и энергетике Псковской области получило информацию о том, что схемы по 10 населенным пунктам Псковской области Псковского района разработаны, однако у ГРО при разработке схем никакая информация не запрашивалась, в ГРО данные схемы не представлены. Отсутствие Схем для населенных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пунктов является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сдерживающим фактором для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части разработки проектно-сметной документации в рамках реализации мероприятий по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догазификации. Вопрос о необходимости разработки схем выносился на Региональный штаб по газификации неоднократно.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90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Проблемные вопросы при реализации мероприятий по догазификации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41324"/>
              </p:ext>
            </p:extLst>
          </p:nvPr>
        </p:nvGraphicFramePr>
        <p:xfrm>
          <a:off x="1452283" y="840441"/>
          <a:ext cx="7590864" cy="391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9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Проблемные вопросы при реализации мероприятий по догазификации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6493"/>
              </p:ext>
            </p:extLst>
          </p:nvPr>
        </p:nvGraphicFramePr>
        <p:xfrm>
          <a:off x="1657350" y="860076"/>
          <a:ext cx="6936635" cy="3713163"/>
        </p:xfrm>
        <a:graphic>
          <a:graphicData uri="http://schemas.openxmlformats.org/drawingml/2006/table">
            <a:tbl>
              <a:tblPr firstRow="1" firstCol="1" bandRow="1"/>
              <a:tblGrid>
                <a:gridCol w="3237379"/>
                <a:gridCol w="3699256"/>
              </a:tblGrid>
              <a:tr h="3713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сети газораспределения в дер.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Сереброво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Невельского района (муниципального округа) Псковской области включено в Региональную программу газификации Псковской области на 2017 - 2026 годы.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Ориентировочная протяженность сети – 2,75 км.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выполнение проектно-изыскательских работ (со сроком окончания 2025 г. – 3 530 846,86 рублей с НДС.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 выполнение строительно-монтажных работ (по укрупненным показателям) – 13 195 587,18 рублей с НДС.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домовладений в населенном пункте, согласно данным администрации муниципального образования - 28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выезде специалистов для выбора трассы газопровода выявлено, что из 28 заявленных домовладений только 12 пригодны для проживания, 16 домовладений заброшены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861" y="1548950"/>
            <a:ext cx="1996440" cy="1445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081" y="2653173"/>
            <a:ext cx="2017951" cy="15180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57350" y="860076"/>
            <a:ext cx="685463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региональную программу газификации населенных пунктов, газификация которых экономически нецелесообразна: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38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проведения мероприятий по догазификации домовладений Псковской области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 ходе догазификации Псковской области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51" y="957343"/>
            <a:ext cx="1521841" cy="2033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486" y="2497482"/>
            <a:ext cx="1688928" cy="2251904"/>
          </a:xfrm>
          <a:prstGeom prst="rect">
            <a:avLst/>
          </a:prstGeom>
        </p:spPr>
      </p:pic>
      <p:pic>
        <p:nvPicPr>
          <p:cNvPr id="8" name="Рисунок 7" descr="C:\Users\f0600319\Desktop\археолог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94" y="1206090"/>
            <a:ext cx="2045708" cy="1658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045213" y="1069514"/>
            <a:ext cx="191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Скальные грунты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88718" y="4014189"/>
            <a:ext cx="24243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Болотистая местность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67865" y="2931994"/>
            <a:ext cx="3311035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Объекты культурного наследия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8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1967" y="2387084"/>
            <a:ext cx="3280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БЛАГОДАРЮ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98612934"/>
              </p:ext>
            </p:extLst>
          </p:nvPr>
        </p:nvGraphicFramePr>
        <p:xfrm>
          <a:off x="85835" y="766496"/>
          <a:ext cx="3370762" cy="3996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26715"/>
              </p:ext>
            </p:extLst>
          </p:nvPr>
        </p:nvGraphicFramePr>
        <p:xfrm>
          <a:off x="5824872" y="834494"/>
          <a:ext cx="3284042" cy="392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74418" y="124325"/>
            <a:ext cx="7569582" cy="661039"/>
          </a:xfrm>
        </p:spPr>
        <p:txBody>
          <a:bodyPr anchor="t"/>
          <a:lstStyle/>
          <a:p>
            <a:r>
              <a:rPr lang="ru-RU" sz="2000" dirty="0"/>
              <a:t>МЕРОПРИЯТИЯ, ПРЕДУСМОТРЕННЫЕ </a:t>
            </a:r>
            <a:r>
              <a:rPr lang="ru-RU" sz="2000" dirty="0" smtClean="0"/>
              <a:t>ПЛАНОМ-ГРАФИКОМ </a:t>
            </a:r>
            <a:r>
              <a:rPr lang="ru-RU" sz="2000" dirty="0"/>
              <a:t>ДОГАЗИФИКАЦИИ НА ПЕРИОД </a:t>
            </a:r>
            <a:r>
              <a:rPr lang="ru-RU" sz="2000" dirty="0" smtClean="0"/>
              <a:t>2021-2028 ГГ.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41069" y="823283"/>
            <a:ext cx="25844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ОБЩИЕ СВЕДЕНИЯ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ПЛАН-ГРАФИК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ДОГАЗИФИКАЦИИ 2021-2028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ГГ.</a:t>
            </a:r>
          </a:p>
        </p:txBody>
      </p:sp>
      <p:sp>
        <p:nvSpPr>
          <p:cNvPr id="14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299588" y="1561870"/>
            <a:ext cx="2428112" cy="802662"/>
            <a:chOff x="663410" y="3661986"/>
            <a:chExt cx="3018867" cy="802662"/>
          </a:xfrm>
        </p:grpSpPr>
        <p:sp>
          <p:nvSpPr>
            <p:cNvPr id="20" name="TextBox 19"/>
            <p:cNvSpPr txBox="1"/>
            <p:nvPr/>
          </p:nvSpPr>
          <p:spPr>
            <a:xfrm>
              <a:off x="712453" y="3683296"/>
              <a:ext cx="16602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Сводный</a:t>
              </a:r>
            </a:p>
            <a:p>
              <a:pPr algn="ctr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план-график </a:t>
              </a:r>
              <a:b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догазификации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76670" y="3764974"/>
              <a:ext cx="1402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30 065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домовладений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63410" y="3661986"/>
              <a:ext cx="3018867" cy="802662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99588" y="2547758"/>
            <a:ext cx="2428112" cy="913866"/>
            <a:chOff x="813532" y="3661986"/>
            <a:chExt cx="3344110" cy="802662"/>
          </a:xfrm>
        </p:grpSpPr>
        <p:sp>
          <p:nvSpPr>
            <p:cNvPr id="18" name="TextBox 17"/>
            <p:cNvSpPr txBox="1"/>
            <p:nvPr/>
          </p:nvSpPr>
          <p:spPr>
            <a:xfrm>
              <a:off x="813532" y="370702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60698" y="3800347"/>
              <a:ext cx="1861498" cy="56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162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населенных пункта 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813533" y="3661986"/>
              <a:ext cx="3344109" cy="802662"/>
            </a:xfrm>
            <a:prstGeom prst="round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0067" r="5856" b="9955"/>
          <a:stretch/>
        </p:blipFill>
        <p:spPr>
          <a:xfrm>
            <a:off x="3467815" y="2951400"/>
            <a:ext cx="405047" cy="3487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0067" r="5856" b="9955"/>
          <a:stretch/>
        </p:blipFill>
        <p:spPr>
          <a:xfrm>
            <a:off x="3958053" y="2947893"/>
            <a:ext cx="405047" cy="3487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0067" r="5856" b="9955"/>
          <a:stretch/>
        </p:blipFill>
        <p:spPr>
          <a:xfrm>
            <a:off x="3707325" y="2649492"/>
            <a:ext cx="405047" cy="34871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37223" y="2321845"/>
            <a:ext cx="1097521" cy="7327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1"/>
          <p:cNvSpPr txBox="1"/>
          <p:nvPr/>
        </p:nvSpPr>
        <p:spPr>
          <a:xfrm>
            <a:off x="1352229" y="2641777"/>
            <a:ext cx="837973" cy="412801"/>
          </a:xfrm>
          <a:prstGeom prst="rect">
            <a:avLst/>
          </a:prstGeom>
        </p:spPr>
        <p:txBody>
          <a:bodyPr wrap="non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30 065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8769" y="67201"/>
            <a:ext cx="7565231" cy="661039"/>
          </a:xfrm>
        </p:spPr>
        <p:txBody>
          <a:bodyPr/>
          <a:lstStyle/>
          <a:p>
            <a:r>
              <a:rPr lang="ru-RU" sz="2000" dirty="0" smtClean="0"/>
              <a:t>АНАЛИЗ ИСПОЛНЕНИЯ ДОГОВОРОВ О ТЕХНОЛОГИЧЕСКОМ ПРИСОЕДИНЕНИИ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36080" y="4437153"/>
            <a:ext cx="4469221" cy="423890"/>
            <a:chOff x="139889" y="4100105"/>
            <a:chExt cx="4249655" cy="77189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9889" y="4100105"/>
              <a:ext cx="4249655" cy="771898"/>
            </a:xfrm>
            <a:prstGeom prst="round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544" y="4129046"/>
              <a:ext cx="4108344" cy="3923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800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*СОГЛАСНО ППГД, ПРЕДОСТАВЛЕННЫМИ СУБЪЕКТАМИ РФ И СОГЛАСОВАННЫМИ ЕОГ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6080" y="916985"/>
            <a:ext cx="4199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ПЛАНОВОЕ КОЛИЧЕСТВО ДОМОВЛАДЕНИЙ, УТВЕРЖДЕНННОЕ в ПЛАН-ГРАФИКЕ ДОГАЗИФИКАЦИИ НА  2021-2028 гг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42852" y="1873290"/>
            <a:ext cx="58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5 602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442790276"/>
              </p:ext>
            </p:extLst>
          </p:nvPr>
        </p:nvGraphicFramePr>
        <p:xfrm>
          <a:off x="143222" y="1250179"/>
          <a:ext cx="8200678" cy="339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2955" y="-75202"/>
            <a:ext cx="7661787" cy="661039"/>
          </a:xfrm>
        </p:spPr>
        <p:txBody>
          <a:bodyPr/>
          <a:lstStyle/>
          <a:p>
            <a:r>
              <a:rPr lang="ru-RU" cap="all" dirty="0" smtClean="0"/>
              <a:t>РЕАЛИЗАЦИЯ </a:t>
            </a:r>
            <a:r>
              <a:rPr lang="ru-RU" cap="all" dirty="0" err="1" smtClean="0"/>
              <a:t>ЗаявочнОЙ</a:t>
            </a:r>
            <a:r>
              <a:rPr lang="ru-RU" cap="all" dirty="0" smtClean="0"/>
              <a:t> И ДОГОВОРНОЙ компании В 202</a:t>
            </a:r>
            <a:r>
              <a:rPr lang="en-US" cap="all" dirty="0" smtClean="0"/>
              <a:t>1</a:t>
            </a:r>
            <a:r>
              <a:rPr lang="ru-RU" cap="all" dirty="0" smtClean="0"/>
              <a:t>-202</a:t>
            </a:r>
            <a:r>
              <a:rPr lang="en-US" cap="all" dirty="0" smtClean="0"/>
              <a:t>5</a:t>
            </a:r>
            <a:r>
              <a:rPr lang="ru-RU" cap="all" dirty="0" smtClean="0"/>
              <a:t>                         по </a:t>
            </a:r>
            <a:r>
              <a:rPr lang="ru-RU" cap="all" dirty="0"/>
              <a:t>догазификации </a:t>
            </a:r>
            <a:r>
              <a:rPr lang="ru-RU" cap="all" dirty="0" smtClean="0"/>
              <a:t>Псковской области</a:t>
            </a:r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/>
          </p:nvPr>
        </p:nvGraphicFramePr>
        <p:xfrm>
          <a:off x="1609239" y="792480"/>
          <a:ext cx="2937880" cy="1891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5452188" y="792480"/>
          <a:ext cx="2939143" cy="18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/>
          </p:nvPr>
        </p:nvGraphicFramePr>
        <p:xfrm>
          <a:off x="1607601" y="2768081"/>
          <a:ext cx="2939518" cy="193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5436052" y="2842726"/>
          <a:ext cx="3036143" cy="1866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282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2955" y="-75202"/>
            <a:ext cx="7661787" cy="661039"/>
          </a:xfrm>
        </p:spPr>
        <p:txBody>
          <a:bodyPr/>
          <a:lstStyle/>
          <a:p>
            <a:r>
              <a:rPr lang="ru-RU" cap="all" dirty="0" smtClean="0"/>
              <a:t>Исполнение </a:t>
            </a:r>
            <a:r>
              <a:rPr lang="ru-RU" cap="all" dirty="0" err="1" smtClean="0"/>
              <a:t>планА</a:t>
            </a:r>
            <a:r>
              <a:rPr lang="ru-RU" cap="all" dirty="0" smtClean="0"/>
              <a:t>-графика 2025 года</a:t>
            </a:r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852939"/>
              </p:ext>
            </p:extLst>
          </p:nvPr>
        </p:nvGraphicFramePr>
        <p:xfrm>
          <a:off x="1294306" y="954516"/>
          <a:ext cx="6394118" cy="376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99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2955" y="-75202"/>
            <a:ext cx="7661787" cy="661039"/>
          </a:xfrm>
        </p:spPr>
        <p:txBody>
          <a:bodyPr/>
          <a:lstStyle/>
          <a:p>
            <a:r>
              <a:rPr lang="ru-RU" cap="all" dirty="0" smtClean="0"/>
              <a:t>Исполнение </a:t>
            </a:r>
            <a:r>
              <a:rPr lang="ru-RU" cap="all" dirty="0" err="1" smtClean="0"/>
              <a:t>планА</a:t>
            </a:r>
            <a:r>
              <a:rPr lang="ru-RU" cap="all" dirty="0" smtClean="0"/>
              <a:t>-графика догазификации по районам</a:t>
            </a:r>
            <a:endParaRPr lang="ru-RU" dirty="0"/>
          </a:p>
        </p:txBody>
      </p:sp>
      <p:sp>
        <p:nvSpPr>
          <p:cNvPr id="12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 smtClean="0"/>
              <a:t>догазификации</a:t>
            </a:r>
            <a:r>
              <a:rPr lang="ru-RU" dirty="0" smtClean="0"/>
              <a:t> Псковской области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840280"/>
              </p:ext>
            </p:extLst>
          </p:nvPr>
        </p:nvGraphicFramePr>
        <p:xfrm>
          <a:off x="839756" y="792479"/>
          <a:ext cx="7781730" cy="386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12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26" y="103050"/>
            <a:ext cx="7422474" cy="661039"/>
          </a:xfrm>
        </p:spPr>
        <p:txBody>
          <a:bodyPr anchor="t"/>
          <a:lstStyle/>
          <a:p>
            <a:r>
              <a:rPr lang="ru-RU" sz="1800" cap="all" dirty="0"/>
              <a:t>Информация о темпах выполнения строительно-монтажных работ </a:t>
            </a:r>
            <a:r>
              <a:rPr lang="ru-RU" sz="1800" cap="all" dirty="0" smtClean="0"/>
              <a:t>в </a:t>
            </a:r>
            <a:r>
              <a:rPr lang="ru-RU" sz="1800" cap="all" dirty="0"/>
              <a:t>рамках </a:t>
            </a:r>
            <a:r>
              <a:rPr lang="ru-RU" sz="1800" cap="all" dirty="0" err="1"/>
              <a:t>догазификации</a:t>
            </a:r>
            <a:r>
              <a:rPr lang="ru-RU" sz="1800" cap="all" dirty="0"/>
              <a:t> по созданию сетей газораспределения </a:t>
            </a:r>
          </a:p>
        </p:txBody>
      </p:sp>
      <p:sp>
        <p:nvSpPr>
          <p:cNvPr id="18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7959" y="3222503"/>
            <a:ext cx="73338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строительно-монтажных работах на сегодняшний день задействовано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110 бригад.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0510"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Из них: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бригад – собственные силы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 </a:t>
            </a:r>
          </a:p>
          <a:p>
            <a:pPr marL="270510" indent="44958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 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95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бригад – подрядные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организации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   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Количество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задействованных человек: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363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47305"/>
              </p:ext>
            </p:extLst>
          </p:nvPr>
        </p:nvGraphicFramePr>
        <p:xfrm>
          <a:off x="1495919" y="90060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444"/>
                <a:gridCol w="1115367"/>
                <a:gridCol w="4115189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Бригады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задействованных людей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mtClean="0"/>
                        <a:t>333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426" y="103050"/>
            <a:ext cx="7422474" cy="661039"/>
          </a:xfrm>
        </p:spPr>
        <p:txBody>
          <a:bodyPr anchor="t"/>
          <a:lstStyle/>
          <a:p>
            <a:r>
              <a:rPr lang="ru-RU" sz="2200" dirty="0" smtClean="0"/>
              <a:t>Стоимость работ в границах земельного участка </a:t>
            </a:r>
            <a:endParaRPr lang="ru-RU" sz="2200" dirty="0"/>
          </a:p>
        </p:txBody>
      </p:sp>
      <p:sp>
        <p:nvSpPr>
          <p:cNvPr id="18" name="Текст 1"/>
          <p:cNvSpPr>
            <a:spLocks noGrp="1"/>
          </p:cNvSpPr>
          <p:nvPr>
            <p:ph type="body" sz="quarter" idx="11"/>
          </p:nvPr>
        </p:nvSpPr>
        <p:spPr>
          <a:xfrm>
            <a:off x="1657350" y="4859755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Псковской области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89470" y="805898"/>
            <a:ext cx="81298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tx2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403" y="1340433"/>
            <a:ext cx="3764597" cy="2606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967" y="1085687"/>
            <a:ext cx="51007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Средняя стоимость работ в границах земельного участка составляет 50 270,74 рублей (с НДС 60 324,89 рубля). 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/>
              <a:t>Стоимость минимального комплекта газоиспользующего оборудования</a:t>
            </a:r>
            <a:r>
              <a:rPr lang="ru-RU" sz="1200" dirty="0"/>
              <a:t>, который можно приобрести в наших магазинах, состоящего из: 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плита </a:t>
            </a:r>
            <a:r>
              <a:rPr lang="ru-RU" sz="1200" dirty="0"/>
              <a:t>газовая 4-х конфорочная с духовкой (Лада </a:t>
            </a:r>
            <a:r>
              <a:rPr lang="en-US" sz="1200" dirty="0"/>
              <a:t>NOVA RG</a:t>
            </a:r>
            <a:r>
              <a:rPr lang="ru-RU" sz="1200" dirty="0"/>
              <a:t> 24040 – 15 390 рублей</a:t>
            </a:r>
            <a:r>
              <a:rPr lang="ru-RU" sz="1200" dirty="0" smtClean="0"/>
              <a:t>),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котел </a:t>
            </a:r>
            <a:r>
              <a:rPr lang="ru-RU" sz="1200" dirty="0"/>
              <a:t>настенный двухконтурный (</a:t>
            </a:r>
            <a:r>
              <a:rPr lang="en-US" sz="1200" dirty="0"/>
              <a:t>NEVALUX 8224</a:t>
            </a:r>
            <a:r>
              <a:rPr lang="ru-RU" sz="1200" dirty="0"/>
              <a:t>М – 41 325 рублей</a:t>
            </a:r>
            <a:r>
              <a:rPr lang="ru-RU" sz="1200" dirty="0" smtClean="0"/>
              <a:t>),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прибор </a:t>
            </a:r>
            <a:r>
              <a:rPr lang="ru-RU" sz="1200" dirty="0"/>
              <a:t>учета газа (в розницу – 6 000 рублей, при приобретении для </a:t>
            </a:r>
            <a:r>
              <a:rPr lang="ru-RU" sz="1200" dirty="0" err="1"/>
              <a:t>догазификации</a:t>
            </a:r>
            <a:r>
              <a:rPr lang="ru-RU" sz="1200" dirty="0"/>
              <a:t> – 4 680 рублей, скидка 22</a:t>
            </a:r>
            <a:r>
              <a:rPr lang="ru-RU" sz="1200" dirty="0" smtClean="0"/>
              <a:t>%),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dirty="0" smtClean="0"/>
              <a:t>2 </a:t>
            </a:r>
            <a:r>
              <a:rPr lang="ru-RU" sz="1200" dirty="0"/>
              <a:t>сигнализатора контроля загазованности (в розницу – 6 500 рублей за ед., при приобретении для </a:t>
            </a:r>
            <a:r>
              <a:rPr lang="ru-RU" sz="1200" dirty="0" err="1"/>
              <a:t>догазификации</a:t>
            </a:r>
            <a:r>
              <a:rPr lang="ru-RU" sz="1200" dirty="0"/>
              <a:t> – 5070 рублей за ед., скидка 22%, итого – 10 140), </a:t>
            </a:r>
            <a:endParaRPr lang="ru-RU" sz="1200" dirty="0" smtClean="0"/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71 535 рублей.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стоимость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 в границах земельного участка и приобретения минимального комплекта газоиспользующего оборудования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131 859, 89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 (цена с НДС).</a:t>
            </a:r>
            <a:endParaRPr lang="ru-RU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253" y="64479"/>
            <a:ext cx="752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2920"/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О ДОГАЗИФИКАЦИИ ОБЪЕКТОВ ТЕПЛОСНАБЖЕНИЯ ОБРАЗОВАТЕЛЬНЫХ</a:t>
            </a:r>
            <a:r>
              <a:rPr lang="en-US" sz="20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И МЕДИЦИНСКИХ УЧРЕЖДЕНИЙ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5" y="939917"/>
            <a:ext cx="377447" cy="378850"/>
          </a:xfrm>
          <a:prstGeom prst="rect">
            <a:avLst/>
          </a:prstGeom>
        </p:spPr>
      </p:pic>
      <p:sp>
        <p:nvSpPr>
          <p:cNvPr id="7" name="Прямоугольник 6"/>
          <p:cNvSpPr>
            <a:spLocks/>
          </p:cNvSpPr>
          <p:nvPr/>
        </p:nvSpPr>
        <p:spPr>
          <a:xfrm>
            <a:off x="848422" y="866132"/>
            <a:ext cx="3236239" cy="5033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/>
          <a:p>
            <a:pPr algn="ctr" defTabSz="892920"/>
            <a:r>
              <a:rPr lang="ru-RU" sz="1400" b="1" dirty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Поручения Президента Российской Федерации № Пр-1350 и № Пр-2067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9122" y="1380546"/>
            <a:ext cx="3912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2920"/>
            <a:r>
              <a:rPr lang="ru-RU" sz="12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Включить в догазификацию </a:t>
            </a:r>
            <a:r>
              <a:rPr lang="ru-RU" sz="1200" b="1" dirty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на социальные объекты: школы и дошкольные учебные учреждения, медицинские организации государственной и муниципальной системы здравоохранения.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41520" y="2434632"/>
            <a:ext cx="4381937" cy="1180189"/>
          </a:xfrm>
          <a:prstGeom prst="rect">
            <a:avLst/>
          </a:prstGeom>
          <a:solidFill>
            <a:srgbClr val="EBF6F9"/>
          </a:solidFill>
        </p:spPr>
        <p:txBody>
          <a:bodyPr wrap="square" anchor="t">
            <a:noAutofit/>
          </a:bodyPr>
          <a:lstStyle/>
          <a:p>
            <a:pPr defTabSz="892920"/>
            <a:r>
              <a:rPr lang="ru-RU" sz="105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 ПОДАЧА ЗАЯВОК НА ПОДКЛЮЧЕНИЕ </a:t>
            </a:r>
            <a:endParaRPr lang="ru-RU" sz="1050" b="1" dirty="0">
              <a:solidFill>
                <a:srgbClr val="0079C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Текст 1"/>
          <p:cNvSpPr>
            <a:spLocks noGrp="1"/>
          </p:cNvSpPr>
          <p:nvPr>
            <p:ph type="body" sz="quarter" idx="11"/>
          </p:nvPr>
        </p:nvSpPr>
        <p:spPr>
          <a:xfrm>
            <a:off x="1564762" y="4872991"/>
            <a:ext cx="7321550" cy="215444"/>
          </a:xfrm>
        </p:spPr>
        <p:txBody>
          <a:bodyPr/>
          <a:lstStyle/>
          <a:p>
            <a:r>
              <a:rPr lang="ru-RU" dirty="0"/>
              <a:t>О ходе </a:t>
            </a:r>
            <a:r>
              <a:rPr lang="ru-RU" dirty="0" err="1"/>
              <a:t>догазификации</a:t>
            </a:r>
            <a:r>
              <a:rPr lang="ru-RU" dirty="0"/>
              <a:t> </a:t>
            </a:r>
            <a:r>
              <a:rPr lang="ru-RU" dirty="0" smtClean="0"/>
              <a:t>Псковской области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541520" y="1100811"/>
            <a:ext cx="4381937" cy="13535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lstStyle/>
          <a:p>
            <a:pPr defTabSz="892920"/>
            <a:r>
              <a:rPr lang="ru-RU" sz="1050" b="1" dirty="0" smtClean="0">
                <a:solidFill>
                  <a:srgbClr val="0079C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1. ИНВЕНТАРИЗАЦИЯ СОЦИАЛЬНЫХ ОБЪЕКТОВ</a:t>
            </a:r>
            <a:endParaRPr lang="ru-RU" sz="1050" b="1" dirty="0">
              <a:solidFill>
                <a:srgbClr val="0079C2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41516" y="793956"/>
            <a:ext cx="43819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66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Реализация в регионе:</a:t>
            </a:r>
            <a:endParaRPr lang="ru-RU" sz="1400" dirty="0"/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20612"/>
              </p:ext>
            </p:extLst>
          </p:nvPr>
        </p:nvGraphicFramePr>
        <p:xfrm>
          <a:off x="4786784" y="1100811"/>
          <a:ext cx="4031419" cy="2449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6041">
                  <a:extLst>
                    <a:ext uri="{9D8B030D-6E8A-4147-A177-3AD203B41FA5}">
                      <a16:colId xmlns:a16="http://schemas.microsoft.com/office/drawing/2014/main" xmlns="" val="1016286466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1820090114"/>
                    </a:ext>
                  </a:extLst>
                </a:gridCol>
                <a:gridCol w="678618">
                  <a:extLst>
                    <a:ext uri="{9D8B030D-6E8A-4147-A177-3AD203B41FA5}">
                      <a16:colId xmlns:a16="http://schemas.microsoft.com/office/drawing/2014/main" xmlns="" val="355270690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Медицина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2289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Заявлено объектов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317718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26962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81387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7828093"/>
                  </a:ext>
                </a:extLst>
              </a:tr>
              <a:tr h="314399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62819180"/>
                  </a:ext>
                </a:extLst>
              </a:tr>
              <a:tr h="249629"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5418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Подано заявок</a:t>
                      </a:r>
                      <a:endParaRPr lang="ru-RU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71677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Заключены договоры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0144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  <a:latin typeface="Arial Narrow" panose="020B0606020202030204" pitchFamily="34" charset="0"/>
                        </a:rPr>
                        <a:t>Сеть подведена до границы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32496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  <a:latin typeface="Arial Narrow" panose="020B0606020202030204" pitchFamily="34" charset="0"/>
                        </a:rPr>
                        <a:t>Объект готов к пуску газа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-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006245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95919" cy="792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3" y="2673033"/>
            <a:ext cx="1973580" cy="1973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26" y="2006756"/>
            <a:ext cx="2227089" cy="1252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7026" y="3688794"/>
            <a:ext cx="2227089" cy="8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11826</TotalTime>
  <Words>656</Words>
  <Application>Microsoft Office PowerPoint</Application>
  <PresentationFormat>Экран (16:9)</PresentationFormat>
  <Paragraphs>151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4_Специальное оформление</vt:lpstr>
      <vt:lpstr>6_Специальное оформление</vt:lpstr>
      <vt:lpstr>8_Специальное оформление</vt:lpstr>
      <vt:lpstr>Презентация PowerPoint</vt:lpstr>
      <vt:lpstr>МЕРОПРИЯТИЯ, ПРЕДУСМОТРЕННЫЕ ПЛАНОМ-ГРАФИКОМ ДОГАЗИФИКАЦИИ НА ПЕРИОД 2021-2028 ГГ.</vt:lpstr>
      <vt:lpstr>АНАЛИЗ ИСПОЛНЕНИЯ ДОГОВОРОВ О ТЕХНОЛОГИЧЕСКОМ ПРИСОЕДИНЕНИИ</vt:lpstr>
      <vt:lpstr>РЕАЛИЗАЦИЯ ЗаявочнОЙ И ДОГОВОРНОЙ компании В 2021-2025                         по догазификации Псковской области</vt:lpstr>
      <vt:lpstr>Исполнение планА-графика 2025 года</vt:lpstr>
      <vt:lpstr>Исполнение планА-графика догазификации по районам</vt:lpstr>
      <vt:lpstr>Информация о темпах выполнения строительно-монтажных работ в рамках догазификации по созданию сетей газораспределения </vt:lpstr>
      <vt:lpstr>Стоимость работ в границах земельного участка </vt:lpstr>
      <vt:lpstr>Презентация PowerPoint</vt:lpstr>
      <vt:lpstr>Рейтинг региона на портале координационного центра</vt:lpstr>
      <vt:lpstr>Проблемные вопросы при реализации мероприятий по догазификации</vt:lpstr>
      <vt:lpstr>Проблемные вопросы при реализации мероприятий по догазификации</vt:lpstr>
      <vt:lpstr>Проблемные вопросы при реализации мероприятий по догазификации</vt:lpstr>
      <vt:lpstr>Особенности проведения мероприятий по догазификации домовладений Псковской области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Марина Г. Кочнева</cp:lastModifiedBy>
  <cp:revision>798</cp:revision>
  <cp:lastPrinted>2025-04-22T11:50:09Z</cp:lastPrinted>
  <dcterms:created xsi:type="dcterms:W3CDTF">2016-02-05T10:31:15Z</dcterms:created>
  <dcterms:modified xsi:type="dcterms:W3CDTF">2025-05-05T13:16:57Z</dcterms:modified>
</cp:coreProperties>
</file>